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69" r:id="rId5"/>
    <p:sldId id="257" r:id="rId6"/>
    <p:sldId id="259" r:id="rId7"/>
    <p:sldId id="260" r:id="rId8"/>
    <p:sldId id="261" r:id="rId9"/>
    <p:sldId id="263" r:id="rId10"/>
    <p:sldId id="270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38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EB766-A959-46AA-BBB9-727963DEFA10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670ED-DCD7-4104-8A7E-21AB8233A8A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E0EB766-A959-46AA-BBB9-727963DEFA10}" type="datetimeFigureOut">
              <a:rPr lang="ru-RU" smtClean="0"/>
              <a:pPr/>
              <a:t>02.07.2014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D5670ED-DCD7-4104-8A7E-21AB8233A8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308824"/>
            <a:ext cx="8280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Анализ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результатов ЕГЭ по </a:t>
            </a:r>
            <a:r>
              <a:rPr lang="ru-RU" sz="3600" b="1" dirty="0"/>
              <a:t>русскому языку учащихся 11-х классов Лениногорского муниципального района </a:t>
            </a:r>
            <a:r>
              <a:rPr lang="ru-RU" sz="3600" b="1" dirty="0" smtClean="0"/>
              <a:t>(29.05.2014г.)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10746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8026233"/>
              </p:ext>
            </p:extLst>
          </p:nvPr>
        </p:nvGraphicFramePr>
        <p:xfrm>
          <a:off x="251520" y="260648"/>
          <a:ext cx="8640960" cy="15923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6383"/>
                <a:gridCol w="2381611"/>
                <a:gridCol w="2261186"/>
                <a:gridCol w="1851745"/>
                <a:gridCol w="1540035"/>
              </a:tblGrid>
              <a:tr h="8335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Средний балл по русскому языку 2011г.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Средний балл по русскому языку 2012г.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Средний балл по русскому языку 2013г.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Средний балл по русскому языку 20124г.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19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РФ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60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19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РТ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62,4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64,3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67,2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49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ЛМР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65,1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68,2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69,73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68,6(-1,1)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7504" y="2204864"/>
            <a:ext cx="903649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Результаты  ЕГЭ по русскому языку считать удовлетворительными.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Анализ  результатов работы учителей русского языка Лениногорского МР по подготовке учащихся к сдаче ЕГЭ позволяет сделать вывод, что применяемые формы повышения качества сдачи ЕГЭ по русскому языку являются эффективными:</a:t>
            </a:r>
          </a:p>
          <a:p>
            <a:pPr algn="just"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работа по подготовке учащихся к успешной сдаче ЕГЭ осуществлялась в каждом ОУ по специально разработанному плану, результативность работы отслеживалась   на уровне ОУ;</a:t>
            </a:r>
          </a:p>
          <a:p>
            <a:pPr algn="just"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проведение пробных   тестирований для учащихся 11 классов (октябрь 2013, январь, март, май 2014г.) по материалам КИМов 2013 года;</a:t>
            </a:r>
          </a:p>
          <a:p>
            <a:pPr algn="just">
              <a:spcAft>
                <a:spcPts val="0"/>
              </a:spcAft>
            </a:pP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детальный анализ полученных данных, сравнительный анализа по заданиям и по образовательным учреждениям,  формирование замечаний и рекомендаций, выявление в анализе причин низкого качества обученности и путей устранения пробелов в знаниях; учителя, чьи учащиеся показали неудовлетворительные результаты по итогам пробного ЕГЭ, мониторинга предоставляли индивидуальные планы работы с учащимися, а также индивидуальные планы работы с учениками не прошедшими минимальный порог, результаты работы отслеживались администрацией школы;</a:t>
            </a:r>
          </a:p>
          <a:p>
            <a:pPr algn="just"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анализ доводился не только до учителей, но и до директоров, заместителей директоров по учебной части.</a:t>
            </a:r>
          </a:p>
          <a:p>
            <a:pPr algn="just">
              <a:spcAft>
                <a:spcPts val="0"/>
              </a:spcAft>
            </a:pPr>
            <a:r>
              <a:rPr lang="ru-RU" sz="1400" b="1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Вывод:</a:t>
            </a:r>
            <a:r>
              <a:rPr lang="ru-RU" sz="1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Работа общеобразовательными учреждения по подготовке к единому государственному экзамену по русскому языку проведена на удовлетворительном уровне.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xmlns="" val="119237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16632"/>
            <a:ext cx="8784976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/>
              <a:t>Рекомендации:</a:t>
            </a:r>
            <a:endParaRPr lang="ru-RU" sz="1400" dirty="0"/>
          </a:p>
          <a:p>
            <a:r>
              <a:rPr lang="ru-RU" sz="1400" dirty="0" smtClean="0"/>
              <a:t> </a:t>
            </a:r>
            <a:r>
              <a:rPr lang="ru-RU" sz="1400" dirty="0"/>
              <a:t> </a:t>
            </a:r>
            <a:r>
              <a:rPr lang="ru-RU" sz="1400" smtClean="0"/>
              <a:t>Методисту </a:t>
            </a:r>
            <a:r>
              <a:rPr lang="ru-RU" sz="1400" i="1" u="sng" smtClean="0"/>
              <a:t>у</a:t>
            </a:r>
            <a:r>
              <a:rPr lang="ru-RU" sz="1400" i="1" u="sng" smtClean="0"/>
              <a:t>правления </a:t>
            </a:r>
            <a:r>
              <a:rPr lang="ru-RU" sz="1400" i="1" u="sng" dirty="0"/>
              <a:t>образования:</a:t>
            </a:r>
            <a:endParaRPr lang="ru-RU" sz="1400" dirty="0"/>
          </a:p>
          <a:p>
            <a:r>
              <a:rPr lang="ru-RU" sz="1600" dirty="0"/>
              <a:t>1.Довести до сведения учителей русского языка и литературы, заместителей директоров результаты пробного тестирования учащихся 11-х классов .</a:t>
            </a:r>
          </a:p>
          <a:p>
            <a:r>
              <a:rPr lang="ru-RU" sz="1600" dirty="0"/>
              <a:t>2. Продолжить работу по распространению положительного педагогического опыта учителей с высокой результативностью.</a:t>
            </a:r>
          </a:p>
          <a:p>
            <a:pPr marL="342900" indent="-342900">
              <a:buAutoNum type="arabicPeriod" startAt="3"/>
            </a:pPr>
            <a:r>
              <a:rPr lang="ru-RU" sz="1600" dirty="0" smtClean="0"/>
              <a:t>Запланировать </a:t>
            </a:r>
            <a:r>
              <a:rPr lang="ru-RU" sz="1600" dirty="0"/>
              <a:t>на 2014-2015 учебный год и провести 3 пробных ЕГЭ  для учащихся 11 классов (не позднее апреля 2015г.). 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i="1" dirty="0"/>
              <a:t>Руководителям общеобразовательных учреждений:</a:t>
            </a:r>
            <a:endParaRPr lang="ru-RU" sz="1600" dirty="0"/>
          </a:p>
          <a:p>
            <a:r>
              <a:rPr lang="ru-RU" sz="1600" dirty="0"/>
              <a:t>1. Провести анализ результатов экзамена по русскому языку по своему учреждению.</a:t>
            </a:r>
          </a:p>
          <a:p>
            <a:r>
              <a:rPr lang="ru-RU" sz="1600" dirty="0"/>
              <a:t>2. Соблюдать принцип преемственности в преподавании русского языка и литературы на всех уровнях образования: начального, основного и полного среднего.</a:t>
            </a:r>
          </a:p>
          <a:p>
            <a:r>
              <a:rPr lang="ru-RU" sz="1600" dirty="0"/>
              <a:t>3.Усилить работу ШМО</a:t>
            </a:r>
            <a:r>
              <a:rPr lang="ru-RU" sz="1600" b="1" dirty="0"/>
              <a:t> </a:t>
            </a:r>
            <a:r>
              <a:rPr lang="ru-RU" sz="1600" dirty="0"/>
              <a:t>учителей русского языка и литературы  в части качества подготовки учащихся к государственной(итоговой) аттестации.</a:t>
            </a:r>
          </a:p>
          <a:p>
            <a:r>
              <a:rPr lang="ru-RU" sz="1600" dirty="0"/>
              <a:t> 4. Провести просветительскую работу с учащимися и родителями, с целью зачисления в 10-й класс мотивированных </a:t>
            </a:r>
            <a:r>
              <a:rPr lang="ru-RU" sz="1600" dirty="0" smtClean="0"/>
              <a:t>обучающихся.</a:t>
            </a:r>
          </a:p>
          <a:p>
            <a:endParaRPr lang="ru-RU" sz="1600" dirty="0"/>
          </a:p>
          <a:p>
            <a:r>
              <a:rPr lang="ru-RU" sz="1600" i="1" dirty="0"/>
              <a:t>Учителям русского языка:</a:t>
            </a:r>
            <a:endParaRPr lang="ru-RU" sz="1600" dirty="0"/>
          </a:p>
          <a:p>
            <a:r>
              <a:rPr lang="ru-RU" sz="1600" dirty="0"/>
              <a:t>1. На заседании ШМО учителей русского языка провести анализ результатов ЕГЭ по русскому языку, разработать план мероприятий, направленных на повышение уровня эффективности работы учителей в течение следующего учебного года.</a:t>
            </a:r>
          </a:p>
          <a:p>
            <a:r>
              <a:rPr lang="ru-RU" sz="1600" dirty="0"/>
              <a:t>2.    Реализовывать личностно-ориентированный подход в обучении русского языка.</a:t>
            </a:r>
          </a:p>
        </p:txBody>
      </p:sp>
    </p:spTree>
    <p:extLst>
      <p:ext uri="{BB962C8B-B14F-4D97-AF65-F5344CB8AC3E}">
        <p14:creationId xmlns:p14="http://schemas.microsoft.com/office/powerpoint/2010/main" xmlns="" val="172041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443" y="675725"/>
            <a:ext cx="7125112" cy="5921628"/>
          </a:xfrm>
        </p:spPr>
        <p:txBody>
          <a:bodyPr>
            <a:normAutofit fontScale="92500"/>
          </a:bodyPr>
          <a:lstStyle/>
          <a:p>
            <a:r>
              <a:rPr lang="ru-RU" dirty="0"/>
              <a:t> </a:t>
            </a:r>
            <a:r>
              <a:rPr lang="ru-RU" sz="3600" dirty="0"/>
              <a:t>Всего в 11-х классах </a:t>
            </a:r>
            <a:r>
              <a:rPr lang="ru-RU" sz="3600" dirty="0" smtClean="0"/>
              <a:t>406 чел</a:t>
            </a:r>
            <a:r>
              <a:rPr lang="ru-RU" sz="3600" dirty="0"/>
              <a:t>., приняли участие </a:t>
            </a:r>
            <a:r>
              <a:rPr lang="ru-RU" sz="3600" b="1" u="sng" dirty="0"/>
              <a:t>404 (99,7%)</a:t>
            </a:r>
            <a:r>
              <a:rPr lang="ru-RU" sz="3600" dirty="0"/>
              <a:t>  .17 человек (3,9%) - учащиеся СПО</a:t>
            </a:r>
            <a:r>
              <a:rPr lang="ru-RU" sz="3600" dirty="0" smtClean="0"/>
              <a:t>,</a:t>
            </a:r>
          </a:p>
          <a:p>
            <a:pPr marL="0" indent="0">
              <a:buNone/>
            </a:pPr>
            <a:r>
              <a:rPr lang="ru-RU" sz="3600" dirty="0" smtClean="0"/>
              <a:t> </a:t>
            </a:r>
            <a:r>
              <a:rPr lang="ru-RU" sz="3600" dirty="0"/>
              <a:t>8 (1,8%) человек выпускники прошлых лет</a:t>
            </a:r>
            <a:r>
              <a:rPr lang="ru-RU" sz="3600" dirty="0" smtClean="0"/>
              <a:t>.</a:t>
            </a:r>
          </a:p>
          <a:p>
            <a:pPr marL="0" indent="0">
              <a:buNone/>
            </a:pPr>
            <a:r>
              <a:rPr lang="ru-RU" sz="3600" dirty="0" smtClean="0"/>
              <a:t> </a:t>
            </a:r>
          </a:p>
          <a:p>
            <a:r>
              <a:rPr lang="ru-RU" sz="3600" dirty="0" smtClean="0"/>
              <a:t>Минимальный </a:t>
            </a:r>
            <a:r>
              <a:rPr lang="ru-RU" sz="3600" dirty="0"/>
              <a:t>порог </a:t>
            </a:r>
            <a:r>
              <a:rPr lang="ru-RU" sz="3600" dirty="0" smtClean="0"/>
              <a:t>2014г.по русскому языку   </a:t>
            </a:r>
            <a:r>
              <a:rPr lang="ru-RU" sz="3600" dirty="0"/>
              <a:t>снижен до     24 тестовых баллов.</a:t>
            </a:r>
          </a:p>
        </p:txBody>
      </p:sp>
    </p:spTree>
    <p:extLst>
      <p:ext uri="{BB962C8B-B14F-4D97-AF65-F5344CB8AC3E}">
        <p14:creationId xmlns:p14="http://schemas.microsoft.com/office/powerpoint/2010/main" xmlns="" val="23010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48515465"/>
              </p:ext>
            </p:extLst>
          </p:nvPr>
        </p:nvGraphicFramePr>
        <p:xfrm>
          <a:off x="467544" y="548681"/>
          <a:ext cx="8352928" cy="500927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941937"/>
                <a:gridCol w="569165"/>
                <a:gridCol w="800387"/>
                <a:gridCol w="941937"/>
                <a:gridCol w="707014"/>
                <a:gridCol w="792088"/>
                <a:gridCol w="504056"/>
                <a:gridCol w="648072"/>
                <a:gridCol w="864096"/>
                <a:gridCol w="1584176"/>
              </a:tblGrid>
              <a:tr h="176682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Всего учащихся 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Из них выполнили работу (кол-во, %)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Результат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Успеваемость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Средний тестовый балл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</a:tr>
              <a:tr h="11990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Прошли минимальный порог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Не прошли минимальный порог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Набрали 24 тестовых баллов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 25 тестовых баллов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Набрали 26 тестовых баллов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416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Город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349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349  – 100%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 349  – 100%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 -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 -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100%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68,5 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59,3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пробное тестирование март 2014)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</a:tr>
              <a:tr h="5300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Район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 56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 55 – 98,2%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  55 – 98,2%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 -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 -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100%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68,9 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60,6)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</a:tr>
              <a:tr h="70672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Итого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405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404  – 99,7%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404  – 99,7%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 -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 -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100  %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68,5 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(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60,7)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 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</a:tr>
              <a:tr h="3533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СПО,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ВПЛ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25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100%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57,2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</a:tr>
              <a:tr h="2450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Итого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429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429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67,9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407" marR="5540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9045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77632231"/>
              </p:ext>
            </p:extLst>
          </p:nvPr>
        </p:nvGraphicFramePr>
        <p:xfrm>
          <a:off x="1009442" y="404664"/>
          <a:ext cx="7522998" cy="557665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219122"/>
                <a:gridCol w="2019258"/>
                <a:gridCol w="3284618"/>
              </a:tblGrid>
              <a:tr h="25202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Средний балл за 2011-2012 учебный год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Средний балл за 2012-2013 учебный год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Средний балл за 2013-2014 учебный год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01633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t-RU" sz="2400" dirty="0">
                          <a:solidFill>
                            <a:schemeClr val="tx1"/>
                          </a:solidFill>
                          <a:effectLst/>
                        </a:rPr>
                        <a:t>68,24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tt-RU" sz="2400" b="1" dirty="0">
                          <a:solidFill>
                            <a:schemeClr val="tx1"/>
                          </a:solidFill>
                          <a:effectLst/>
                        </a:rPr>
                        <a:t>69,73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60</a:t>
                      </a:r>
                      <a:r>
                        <a:rPr lang="ru-RU" sz="2400" dirty="0">
                          <a:effectLst/>
                        </a:rPr>
                        <a:t> – </a:t>
                      </a:r>
                      <a:r>
                        <a:rPr lang="ru-RU" sz="2000" dirty="0">
                          <a:effectLst/>
                        </a:rPr>
                        <a:t>октябрь </a:t>
                      </a:r>
                      <a:r>
                        <a:rPr lang="ru-RU" sz="2000" dirty="0" smtClean="0">
                          <a:effectLst/>
                        </a:rPr>
                        <a:t>2013</a:t>
                      </a:r>
                      <a:endParaRPr lang="ru-RU" sz="20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 </a:t>
                      </a:r>
                      <a:r>
                        <a:rPr lang="ru-RU" sz="2400" b="1" dirty="0" smtClean="0">
                          <a:effectLst/>
                        </a:rPr>
                        <a:t>64,5</a:t>
                      </a:r>
                      <a:r>
                        <a:rPr lang="ru-RU" sz="2400" dirty="0" smtClean="0">
                          <a:effectLst/>
                        </a:rPr>
                        <a:t>–</a:t>
                      </a:r>
                      <a:r>
                        <a:rPr lang="ru-RU" sz="2000" dirty="0" smtClean="0">
                          <a:effectLst/>
                        </a:rPr>
                        <a:t>январь 2014</a:t>
                      </a:r>
                      <a:endParaRPr lang="ru-RU" sz="20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60,7</a:t>
                      </a:r>
                      <a:r>
                        <a:rPr lang="ru-RU" sz="2400" dirty="0">
                          <a:effectLst/>
                        </a:rPr>
                        <a:t> – </a:t>
                      </a:r>
                      <a:r>
                        <a:rPr lang="ru-RU" sz="2000" dirty="0">
                          <a:effectLst/>
                        </a:rPr>
                        <a:t>март 2014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68,5</a:t>
                      </a:r>
                      <a:r>
                        <a:rPr lang="ru-RU" sz="2400" dirty="0">
                          <a:effectLst/>
                        </a:rPr>
                        <a:t> – ЕГЭ- 2014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i="1" dirty="0">
                          <a:effectLst/>
                        </a:rPr>
                        <a:t>67,9 – ЕГЭ-2014 +СПО и ВПЛ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9155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4798394"/>
              </p:ext>
            </p:extLst>
          </p:nvPr>
        </p:nvGraphicFramePr>
        <p:xfrm>
          <a:off x="899593" y="260649"/>
          <a:ext cx="7776864" cy="614040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080119"/>
                <a:gridCol w="1152841"/>
                <a:gridCol w="1308977"/>
                <a:gridCol w="1154980"/>
                <a:gridCol w="1693971"/>
                <a:gridCol w="1385976"/>
              </a:tblGrid>
              <a:tr h="1046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Код ОУ</a:t>
                      </a:r>
                      <a:endParaRPr lang="ru-RU" sz="14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Средний тестовый балл (октябрь 2013)</a:t>
                      </a:r>
                      <a:endParaRPr lang="ru-RU" sz="14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Средний тестовый балл (январь 2014)</a:t>
                      </a:r>
                      <a:endParaRPr lang="ru-RU" sz="14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Средний тестовый балл (апрель 2014)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ysClr val="windowText" lastClr="000000"/>
                          </a:solidFill>
                          <a:effectLst/>
                        </a:rPr>
                        <a:t>Средний тестовый балл ЕГЭ 2014 (без СПО, ВПЛ)</a:t>
                      </a:r>
                      <a:endParaRPr lang="ru-RU" sz="14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Средний тестовый балл ЕГЭ 2014 (с СПО, ВПЛ)</a:t>
                      </a:r>
                      <a:endParaRPr lang="ru-RU" sz="14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47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351002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60,8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68,4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63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72,3 (+9,3)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247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351003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57,7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62,9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57,0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63,4(+6,4)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247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351004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54,4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55,8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61,6(+5,6)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247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351005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61,8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61,6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58,4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65,5(+7,1)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247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351006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66,5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72,4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66,8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75,9(+9,1)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247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351007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64,1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67,2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64,8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72,6(+7,8)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247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351008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57,9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61,5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56,9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64,9(+8)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247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351010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57,5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61,9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59,8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67,3(+7,5)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247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353011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57,7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63,6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57,6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63,2(+5,6)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247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351012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59,5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64,3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62,3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69,9(+7,6)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247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351013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48,6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54,6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 49,8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58,8(+9)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00000"/>
                    </a:solidFill>
                  </a:tcPr>
                </a:tc>
              </a:tr>
              <a:tr h="4946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352021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Шугуровская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60,3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64,1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61,4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71,6(+10,2)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247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352022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err="1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ЗелР</a:t>
                      </a:r>
                      <a:r>
                        <a:rPr lang="ru-RU" sz="10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55,7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62,6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58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65,1(+7,1)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2473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352023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err="1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Ст.Кувак</a:t>
                      </a:r>
                      <a:r>
                        <a:rPr lang="ru-RU" sz="10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59,5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63,1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58,7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67,75(+9)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4946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352024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err="1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Тимяшевск</a:t>
                      </a:r>
                      <a:r>
                        <a:rPr lang="ru-RU" sz="1000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66,4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69,1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64,5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71,78(+7,2)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ЛМР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60,0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64,5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60,7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68,5(+8)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67,9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47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8096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Лидирующее положение занимают школы с баллом выше среднего по ЛМР ( 67,9 )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257883"/>
            <a:ext cx="8928991" cy="4051437"/>
          </a:xfrm>
        </p:spPr>
        <p:txBody>
          <a:bodyPr>
            <a:normAutofit fontScale="77500" lnSpcReduction="20000"/>
          </a:bodyPr>
          <a:lstStyle/>
          <a:p>
            <a:r>
              <a:rPr lang="ru-RU" sz="2200" dirty="0"/>
              <a:t>- </a:t>
            </a:r>
            <a:r>
              <a:rPr lang="ru-RU" sz="2200" u="dbl" dirty="0"/>
              <a:t>СОШ № 6</a:t>
            </a:r>
            <a:r>
              <a:rPr lang="ru-RU" sz="2200" dirty="0"/>
              <a:t>, которая лидирует по всем показателям: успеваемость – 100%,   средний балл – 75,9 % обучающихся, набравших более 80 баллов – 41%, 2 обучающихся набрали 100 баллов (Учитель: Н.Н. </a:t>
            </a:r>
            <a:r>
              <a:rPr lang="ru-RU" sz="2200" dirty="0" err="1"/>
              <a:t>Галимова</a:t>
            </a:r>
            <a:r>
              <a:rPr lang="ru-RU" sz="2200" dirty="0"/>
              <a:t>);</a:t>
            </a:r>
          </a:p>
          <a:p>
            <a:r>
              <a:rPr lang="ru-RU" sz="2200" u="dbl" dirty="0"/>
              <a:t>-  СОШ № 2</a:t>
            </a:r>
            <a:r>
              <a:rPr lang="ru-RU" sz="2200" dirty="0"/>
              <a:t>: успеваемость – 100%,   средний балл – 72,3 % обучающихся, набравших более 80 баллов – 32,7%;</a:t>
            </a:r>
          </a:p>
          <a:p>
            <a:r>
              <a:rPr lang="ru-RU" sz="2200" u="dbl" dirty="0"/>
              <a:t>- </a:t>
            </a:r>
            <a:r>
              <a:rPr lang="ru-RU" sz="2200" u="dbl" dirty="0" smtClean="0"/>
              <a:t>Шугуровская </a:t>
            </a:r>
            <a:r>
              <a:rPr lang="ru-RU" sz="2200" u="dbl" dirty="0"/>
              <a:t>СОШ</a:t>
            </a:r>
            <a:r>
              <a:rPr lang="ru-RU" sz="2200" dirty="0"/>
              <a:t>: успеваемость – 100%,   средний балл – 71,6 % обучающихся, набравших более 80 баллов – 13,3%,  1 обучающийся набрал 100 баллов (Учитель: С.Н. </a:t>
            </a:r>
            <a:r>
              <a:rPr lang="ru-RU" sz="2200" dirty="0" err="1"/>
              <a:t>Бадрутдинова</a:t>
            </a:r>
            <a:r>
              <a:rPr lang="ru-RU" sz="2200" dirty="0"/>
              <a:t>);</a:t>
            </a:r>
          </a:p>
          <a:p>
            <a:r>
              <a:rPr lang="ru-RU" sz="2200" dirty="0"/>
              <a:t>- </a:t>
            </a:r>
            <a:r>
              <a:rPr lang="ru-RU" sz="2200" u="dbl" dirty="0" smtClean="0"/>
              <a:t>Лицей </a:t>
            </a:r>
            <a:r>
              <a:rPr lang="ru-RU" sz="2200" u="dbl" dirty="0"/>
              <a:t>№ 12</a:t>
            </a:r>
            <a:r>
              <a:rPr lang="ru-RU" sz="2200" dirty="0"/>
              <a:t>: успеваемость – 100%,   средний балл – 69,9 % обучающихся, набравших более 80 баллов – 18,9%,  1 обучающийся набрал 100 баллов (Учитель:  Е.В. Родионова)  ;</a:t>
            </a:r>
          </a:p>
          <a:p>
            <a:r>
              <a:rPr lang="ru-RU" sz="2200" u="dbl" dirty="0"/>
              <a:t>- СОШ № 7</a:t>
            </a:r>
            <a:r>
              <a:rPr lang="ru-RU" sz="2200" dirty="0"/>
              <a:t>: успеваемость – 100%,   средний балл – 69,9 % обучающихся, набравших более 80 баллов – 18,9%,  1 обучающийся набрал 100 баллов (Учитель: Г.Х. </a:t>
            </a:r>
            <a:r>
              <a:rPr lang="ru-RU" sz="2200" dirty="0" err="1"/>
              <a:t>Капралова</a:t>
            </a:r>
            <a:r>
              <a:rPr lang="ru-RU" sz="2200" dirty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4510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4"/>
            <a:ext cx="8892480" cy="64533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100" dirty="0" smtClean="0"/>
              <a:t> </a:t>
            </a:r>
            <a:r>
              <a:rPr lang="ru-RU" sz="2400" b="1" u="sng" dirty="0" smtClean="0"/>
              <a:t>Лидирующее </a:t>
            </a:r>
            <a:r>
              <a:rPr lang="ru-RU" sz="2400" b="1" u="sng" dirty="0"/>
              <a:t>положение</a:t>
            </a:r>
            <a:r>
              <a:rPr lang="ru-RU" sz="2400" b="1" dirty="0"/>
              <a:t> по показателю средний балл занимают школы (показатель выше муниципального) № 6, 7, Тимяшевская, 2,  Лицей № 12, Шугуровская </a:t>
            </a:r>
            <a:r>
              <a:rPr lang="ru-RU" sz="2400" b="1" dirty="0" smtClean="0"/>
              <a:t>СОШ </a:t>
            </a:r>
            <a:r>
              <a:rPr lang="ru-RU" sz="2400" b="1" u="sng" dirty="0"/>
              <a:t>Школы со средним баллом выше среднего по МР (67,9 баллов) – СОШ № 6,2, Шугуровская, 7, Лицей № 12, Тимяшевская </a:t>
            </a:r>
            <a:r>
              <a:rPr lang="ru-RU" sz="2400" b="1" u="sng" dirty="0" smtClean="0"/>
              <a:t>СОШ.</a:t>
            </a:r>
            <a:endParaRPr lang="ru-RU" sz="2400" b="1" dirty="0"/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Школы со средним баллом близким к среднему по МР ( 67,9 баллов) – Зеленорощинская, Старокувакская, 10, 8, 5,3,4, Гимназия № 11  . </a:t>
            </a:r>
          </a:p>
          <a:p>
            <a:pPr marL="0" indent="0">
              <a:buNone/>
            </a:pPr>
            <a:r>
              <a:rPr lang="ru-RU" sz="2400" b="1" u="sng" dirty="0" smtClean="0"/>
              <a:t>Школы </a:t>
            </a:r>
            <a:r>
              <a:rPr lang="ru-RU" sz="2400" b="1" u="sng" dirty="0"/>
              <a:t>со средним баллом ниже муниципального: </a:t>
            </a:r>
            <a:endParaRPr lang="ru-RU" sz="2400" b="1" u="sng" dirty="0" smtClean="0"/>
          </a:p>
          <a:p>
            <a:pPr marL="0" indent="0">
              <a:buNone/>
            </a:pPr>
            <a:r>
              <a:rPr lang="ru-RU" sz="2400" b="1" u="sng" dirty="0" smtClean="0"/>
              <a:t> </a:t>
            </a:r>
            <a:r>
              <a:rPr lang="ru-RU" sz="2400" b="1" u="sng" dirty="0"/>
              <a:t>СОШ № </a:t>
            </a:r>
            <a:r>
              <a:rPr lang="ru-RU" sz="2400" b="1" u="sng" dirty="0" smtClean="0"/>
              <a:t>13.</a:t>
            </a:r>
            <a:endParaRPr lang="ru-RU" sz="24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1406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52104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В зоне риска ЕГЭ-2014: </a:t>
            </a:r>
            <a:r>
              <a:rPr lang="ru-RU" dirty="0" err="1"/>
              <a:t>Вацков</a:t>
            </a:r>
            <a:r>
              <a:rPr lang="ru-RU" dirty="0"/>
              <a:t> Р. СОШ № 2- 38 баллов, </a:t>
            </a:r>
            <a:r>
              <a:rPr lang="ru-RU" dirty="0" err="1"/>
              <a:t>Загирова</a:t>
            </a:r>
            <a:r>
              <a:rPr lang="ru-RU" dirty="0"/>
              <a:t> Л. Зеленорощинская СОШ – 37 баллов, ВПЛ -26 баллов.</a:t>
            </a:r>
          </a:p>
          <a:p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2274550"/>
              </p:ext>
            </p:extLst>
          </p:nvPr>
        </p:nvGraphicFramePr>
        <p:xfrm>
          <a:off x="755576" y="1926471"/>
          <a:ext cx="7128792" cy="40864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8892"/>
                <a:gridCol w="872363"/>
                <a:gridCol w="1982643"/>
                <a:gridCol w="1427503"/>
                <a:gridCol w="872363"/>
                <a:gridCol w="705028"/>
              </a:tblGrid>
              <a:tr h="3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351002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11Б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Габдулхаев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Рустам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63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98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</a:tr>
              <a:tr h="3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351005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11М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Голенковская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Анна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63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98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</a:tr>
              <a:tr h="3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351005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11М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Владимиров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Павел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63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98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</a:tr>
              <a:tr h="3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351006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11Б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Галеева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Лейсан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63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98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</a:tr>
              <a:tr h="3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351007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Сергушова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Анна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63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98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</a:tr>
              <a:tr h="3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351012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11А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Билалова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Алсу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63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98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</a:tr>
              <a:tr h="3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351006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11Б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</a:rPr>
                        <a:t>Зарипова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Резеда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64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351006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11Б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solidFill>
                            <a:schemeClr val="tx1"/>
                          </a:solidFill>
                          <a:effectLst/>
                        </a:rPr>
                        <a:t>Ельченкова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Марина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64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351007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Сергушова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Анастасия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64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351012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11А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Фархутдинов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Альберт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64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14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352021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Ризванова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Зиля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</a:rPr>
                        <a:t>64</a:t>
                      </a:r>
                      <a:endParaRPr lang="ru-RU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339752" y="1385307"/>
            <a:ext cx="2346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u="sng" dirty="0">
                <a:latin typeface="Arial" panose="020B0604020202020204" pitchFamily="34" charset="0"/>
                <a:ea typeface="Times New Roman" panose="02020603050405020304" pitchFamily="18" charset="0"/>
              </a:rPr>
              <a:t>Лучшие результаты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81142" y="1385307"/>
            <a:ext cx="12073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u="sng" dirty="0">
                <a:latin typeface="Arial" panose="020B0604020202020204" pitchFamily="34" charset="0"/>
                <a:ea typeface="Times New Roman" panose="02020603050405020304" pitchFamily="18" charset="0"/>
              </a:rPr>
              <a:t>ЕГЭ 2014</a:t>
            </a:r>
            <a:endParaRPr lang="ru-RU" altLang="ru-RU" sz="11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843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98836733"/>
              </p:ext>
            </p:extLst>
          </p:nvPr>
        </p:nvGraphicFramePr>
        <p:xfrm>
          <a:off x="1547664" y="778024"/>
          <a:ext cx="6408712" cy="128016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257874"/>
                <a:gridCol w="2560064"/>
                <a:gridCol w="1590774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Тестовый балл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Успеваемость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Ноябрь 2012 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58,5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96%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Декабрь  2012 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63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95%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Январь 2013 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60,3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98,4%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Ноябрь 2013г.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60,5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99%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Июнь 2014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68,9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100%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066719" y="52845"/>
            <a:ext cx="27935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Сравнительные результаты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Сельские школы</a:t>
            </a:r>
            <a:endParaRPr kumimoji="0" lang="ru-RU" alt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3640999"/>
              </p:ext>
            </p:extLst>
          </p:nvPr>
        </p:nvGraphicFramePr>
        <p:xfrm>
          <a:off x="1619672" y="2924944"/>
          <a:ext cx="6552727" cy="128016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308612"/>
                <a:gridCol w="2617593"/>
                <a:gridCol w="162652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Тестовый балл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Успеваемость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Ноябрь 2012 г.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58,2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98%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Декабрь  2012 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62,5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99,3%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Январь 2013 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61,8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99,7%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 Ноябрь 2013г.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58,8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97,3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Июнь 2014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68,5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100%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4226728" y="2104782"/>
            <a:ext cx="205767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Городские школы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79566849"/>
              </p:ext>
            </p:extLst>
          </p:nvPr>
        </p:nvGraphicFramePr>
        <p:xfrm>
          <a:off x="1691680" y="5301208"/>
          <a:ext cx="6480720" cy="149352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301498"/>
                <a:gridCol w="2609527"/>
                <a:gridCol w="156969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Тестовый балл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Успеваемость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Ноябрь 2012 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58,3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97,7%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Декабрь  2012 г.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62,7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98,6%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Январь 2013 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61,6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99,4%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 Ноябрь 2013г.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59,3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97,8 %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Июнь  2014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68,5 (без ВПЛ и СПО)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100%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67,9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100%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275856" y="4753689"/>
            <a:ext cx="416262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Показатели по району.</a:t>
            </a: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031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200</TotalTime>
  <Words>1336</Words>
  <Application>Microsoft Office PowerPoint</Application>
  <PresentationFormat>Экран (4:3)</PresentationFormat>
  <Paragraphs>396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Spring</vt:lpstr>
      <vt:lpstr>Слайд 1</vt:lpstr>
      <vt:lpstr>Слайд 2</vt:lpstr>
      <vt:lpstr>Слайд 3</vt:lpstr>
      <vt:lpstr>Слайд 4</vt:lpstr>
      <vt:lpstr>Слайд 5</vt:lpstr>
      <vt:lpstr>Лидирующее положение занимают школы с баллом выше среднего по ЛМР ( 67,9 ) </vt:lpstr>
      <vt:lpstr>Слайд 7</vt:lpstr>
      <vt:lpstr>Слайд 8</vt:lpstr>
      <vt:lpstr>Слайд 9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Avril</cp:lastModifiedBy>
  <cp:revision>27</cp:revision>
  <dcterms:created xsi:type="dcterms:W3CDTF">2013-12-19T22:29:19Z</dcterms:created>
  <dcterms:modified xsi:type="dcterms:W3CDTF">2014-07-02T07:10:24Z</dcterms:modified>
</cp:coreProperties>
</file>